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Изображение 8" descr="pexels-thisisengineering-3861969"/>
          <p:cNvPicPr>
            <a:picLocks noChangeAspect="1"/>
          </p:cNvPicPr>
          <p:nvPr/>
        </p:nvPicPr>
        <p:blipFill>
          <a:blip r:embed="rId1">
            <a:alphaModFix amt="25000"/>
          </a:blip>
          <a:stretch>
            <a:fillRect/>
          </a:stretch>
        </p:blipFill>
        <p:spPr>
          <a:xfrm>
            <a:off x="0" y="0"/>
            <a:ext cx="12191365" cy="682498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668145" y="1934210"/>
            <a:ext cx="9028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en-US" sz="2800">
                <a:latin typeface="Lora" charset="0"/>
                <a:cs typeface="Lora" charset="0"/>
              </a:rPr>
              <a:t>Кредитний модуль “Бази даних. Курсова робота”</a:t>
            </a:r>
            <a:endParaRPr lang="uk-UA" altLang="en-US" sz="2800">
              <a:latin typeface="Lora" charset="0"/>
              <a:cs typeface="Lora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023745" y="2456180"/>
            <a:ext cx="8317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uk-UA" altLang="ru-RU" sz="2000">
                <a:latin typeface="Lora" charset="0"/>
                <a:cs typeface="Lora" charset="0"/>
              </a:rPr>
              <a:t>Тема: База даних для підтримки екзаменаційної та залікової сесії, поточного та календарного контролів</a:t>
            </a:r>
            <a:endParaRPr lang="uk-UA" altLang="ru-RU" sz="2000">
              <a:latin typeface="Lora" charset="0"/>
              <a:cs typeface="Lora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804988" y="202565"/>
            <a:ext cx="87547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uk-UA" altLang="ru-RU" sz="2000">
                <a:latin typeface="Lora" charset="0"/>
                <a:cs typeface="Lora" charset="0"/>
              </a:rPr>
              <a:t>Національний технічний університет України</a:t>
            </a:r>
            <a:endParaRPr lang="uk-UA" altLang="ru-RU" sz="2000">
              <a:latin typeface="Lora" charset="0"/>
              <a:cs typeface="Lora" charset="0"/>
            </a:endParaRPr>
          </a:p>
          <a:p>
            <a:pPr algn="ctr"/>
            <a:r>
              <a:rPr lang="uk-UA" altLang="ru-RU" sz="2000">
                <a:latin typeface="Lora" charset="0"/>
                <a:cs typeface="Lora" charset="0"/>
              </a:rPr>
              <a:t>“Київський політехнічний інститут імені Ігоря Сікорського”</a:t>
            </a:r>
            <a:endParaRPr lang="uk-UA" altLang="ru-RU" sz="2000">
              <a:latin typeface="Lora" charset="0"/>
              <a:cs typeface="Lora" charset="0"/>
            </a:endParaRPr>
          </a:p>
          <a:p>
            <a:pPr algn="ctr"/>
            <a:r>
              <a:rPr lang="uk-UA" altLang="ru-RU" sz="2000">
                <a:latin typeface="Lora" charset="0"/>
                <a:cs typeface="Lora" charset="0"/>
              </a:rPr>
              <a:t>Факультет інформатики та обчислювальної техніки</a:t>
            </a:r>
            <a:endParaRPr lang="uk-UA" altLang="ru-RU" sz="2000">
              <a:latin typeface="Lora" charset="0"/>
              <a:cs typeface="Lora" charset="0"/>
            </a:endParaRPr>
          </a:p>
          <a:p>
            <a:pPr algn="ctr"/>
            <a:r>
              <a:rPr lang="uk-UA" altLang="ru-RU" sz="2000">
                <a:latin typeface="Lora" charset="0"/>
                <a:cs typeface="Lora" charset="0"/>
              </a:rPr>
              <a:t>Кафедра інформатики та програмної інженерії</a:t>
            </a:r>
            <a:endParaRPr lang="uk-UA" altLang="ru-RU" sz="2000">
              <a:latin typeface="Lora" charset="0"/>
              <a:cs typeface="Lora" charset="0"/>
            </a:endParaRPr>
          </a:p>
          <a:p>
            <a:pPr algn="ctr"/>
            <a:endParaRPr lang="uk-UA" altLang="ru-RU" sz="2000">
              <a:latin typeface="Lora" charset="0"/>
              <a:cs typeface="Lora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668145" y="4092575"/>
            <a:ext cx="8127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ru-RU" sz="2000">
                <a:latin typeface="Lora" charset="0"/>
                <a:cs typeface="Lora" charset="0"/>
              </a:rPr>
              <a:t>Виконав студент групи ІП-22</a:t>
            </a:r>
            <a:endParaRPr lang="uk-UA" altLang="ru-RU" sz="2000">
              <a:latin typeface="Lora" charset="0"/>
              <a:cs typeface="Lora" charset="0"/>
            </a:endParaRPr>
          </a:p>
          <a:p>
            <a:r>
              <a:rPr lang="uk-UA" altLang="ru-RU" sz="2000">
                <a:latin typeface="Lora" charset="0"/>
                <a:cs typeface="Lora" charset="0"/>
              </a:rPr>
              <a:t>Монтицький Назарій Олегович</a:t>
            </a:r>
            <a:endParaRPr lang="uk-UA" altLang="ru-RU" sz="2000">
              <a:latin typeface="Lora" charset="0"/>
              <a:cs typeface="Lora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738370" y="3938588"/>
            <a:ext cx="58216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uk-UA" altLang="ru-RU" sz="2000">
                <a:latin typeface="Lora" charset="0"/>
                <a:cs typeface="Lora" charset="0"/>
              </a:rPr>
              <a:t>Керівник роботи</a:t>
            </a:r>
            <a:endParaRPr lang="uk-UA" altLang="ru-RU" sz="2000">
              <a:latin typeface="Lora" charset="0"/>
              <a:cs typeface="Lora" charset="0"/>
            </a:endParaRPr>
          </a:p>
          <a:p>
            <a:pPr algn="r"/>
            <a:r>
              <a:rPr lang="uk-UA" altLang="ru-RU" sz="2000">
                <a:latin typeface="Lora" charset="0"/>
                <a:cs typeface="Lora" charset="0"/>
              </a:rPr>
              <a:t>Старший викладач</a:t>
            </a:r>
            <a:endParaRPr lang="uk-UA" altLang="ru-RU" sz="2000">
              <a:latin typeface="Lora" charset="0"/>
              <a:cs typeface="Lora" charset="0"/>
            </a:endParaRPr>
          </a:p>
          <a:p>
            <a:pPr algn="r"/>
            <a:r>
              <a:rPr lang="uk-UA" altLang="ru-RU" sz="2000">
                <a:latin typeface="Lora" charset="0"/>
                <a:cs typeface="Lora" charset="0"/>
              </a:rPr>
              <a:t>Марченко Олена Іванівна</a:t>
            </a:r>
            <a:endParaRPr lang="uk-UA" altLang="ru-RU" sz="2000">
              <a:latin typeface="Lora" charset="0"/>
              <a:cs typeface="Lor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2991486" y="321310"/>
            <a:ext cx="62090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uk-UA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Формування запитів</a:t>
            </a:r>
            <a:endParaRPr lang="uk-UA" altLang="uk-UA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2221865"/>
            <a:ext cx="4485005" cy="2393315"/>
          </a:xfrm>
          <a:prstGeom prst="rect">
            <a:avLst/>
          </a:prstGeom>
        </p:spPr>
      </p:pic>
      <p:sp>
        <p:nvSpPr>
          <p:cNvPr id="4" name="Двойная стрелка влево/вправо 3"/>
          <p:cNvSpPr/>
          <p:nvPr/>
        </p:nvSpPr>
        <p:spPr>
          <a:xfrm>
            <a:off x="5423535" y="3098800"/>
            <a:ext cx="1590040" cy="568960"/>
          </a:xfrm>
          <a:prstGeom prst="left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0" y="2797175"/>
            <a:ext cx="4451985" cy="1172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2419350" y="1050290"/>
            <a:ext cx="7353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uk-UA" altLang="ru-RU" sz="2800">
                <a:latin typeface="Lora" charset="0"/>
                <a:cs typeface="Lora" charset="0"/>
              </a:rPr>
              <a:t>У ході виконання курсової роботи необхідно було розробити:</a:t>
            </a:r>
            <a:endParaRPr lang="uk-UA" altLang="ru-RU" sz="2800">
              <a:latin typeface="Lora" charset="0"/>
              <a:cs typeface="Lora" charset="0"/>
            </a:endParaRPr>
          </a:p>
        </p:txBody>
      </p:sp>
      <p:sp>
        <p:nvSpPr>
          <p:cNvPr id="5" name="Шестиугольник 4"/>
          <p:cNvSpPr/>
          <p:nvPr/>
        </p:nvSpPr>
        <p:spPr>
          <a:xfrm>
            <a:off x="930275" y="2727960"/>
            <a:ext cx="3294380" cy="65024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uk-UA" altLang="ru-RU">
                <a:latin typeface="Lora" charset="0"/>
                <a:cs typeface="Lora" charset="0"/>
              </a:rPr>
              <a:t>Опис предметного середовища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6" name="Шестиугольник 5"/>
          <p:cNvSpPr/>
          <p:nvPr/>
        </p:nvSpPr>
        <p:spPr>
          <a:xfrm>
            <a:off x="1898015" y="3991610"/>
            <a:ext cx="3294380" cy="65024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uk-UA" altLang="ru-RU">
                <a:latin typeface="Lora" charset="0"/>
                <a:cs typeface="Lora" charset="0"/>
              </a:rPr>
              <a:t>Бізнес-модель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7" name="Шестиугольник 6"/>
          <p:cNvSpPr/>
          <p:nvPr/>
        </p:nvSpPr>
        <p:spPr>
          <a:xfrm>
            <a:off x="4707255" y="5255260"/>
            <a:ext cx="3294380" cy="65024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uk-UA" altLang="en-US">
                <a:latin typeface="Lora" charset="0"/>
                <a:cs typeface="Lora" charset="0"/>
              </a:rPr>
              <a:t>Реляційна схема бази даних</a:t>
            </a:r>
            <a:endParaRPr lang="uk-UA" altLang="en-US">
              <a:latin typeface="Lora" charset="0"/>
              <a:cs typeface="Lora" charset="0"/>
            </a:endParaRPr>
          </a:p>
        </p:txBody>
      </p:sp>
      <p:sp>
        <p:nvSpPr>
          <p:cNvPr id="8" name="Шестиугольник 7"/>
          <p:cNvSpPr/>
          <p:nvPr/>
        </p:nvSpPr>
        <p:spPr>
          <a:xfrm>
            <a:off x="7139305" y="3991610"/>
            <a:ext cx="3294380" cy="65024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uk-UA" altLang="en-US">
                <a:latin typeface="Lora" charset="0"/>
                <a:cs typeface="Lora" charset="0"/>
              </a:rPr>
              <a:t>Фізична база даних</a:t>
            </a:r>
            <a:endParaRPr lang="uk-UA" altLang="en-US">
              <a:latin typeface="Lora" charset="0"/>
              <a:cs typeface="Lora" charset="0"/>
            </a:endParaRPr>
          </a:p>
        </p:txBody>
      </p:sp>
      <p:sp>
        <p:nvSpPr>
          <p:cNvPr id="9" name="Шестиугольник 8"/>
          <p:cNvSpPr/>
          <p:nvPr/>
        </p:nvSpPr>
        <p:spPr>
          <a:xfrm>
            <a:off x="7817485" y="2727960"/>
            <a:ext cx="3294380" cy="65024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uk-UA" altLang="en-US">
                <a:latin typeface="Lora" charset="0"/>
                <a:cs typeface="Lora" charset="0"/>
              </a:rPr>
              <a:t>Оперування даними</a:t>
            </a:r>
            <a:endParaRPr lang="uk-UA" altLang="en-US">
              <a:latin typeface="Lora" charset="0"/>
              <a:cs typeface="Lora" charset="0"/>
            </a:endParaRPr>
          </a:p>
        </p:txBody>
      </p:sp>
      <p:cxnSp>
        <p:nvCxnSpPr>
          <p:cNvPr id="11" name="Криволинейное соединение 10"/>
          <p:cNvCxnSpPr>
            <a:stCxn id="4" idx="2"/>
            <a:endCxn id="5" idx="0"/>
          </p:cNvCxnSpPr>
          <p:nvPr/>
        </p:nvCxnSpPr>
        <p:spPr>
          <a:xfrm rot="5400000">
            <a:off x="4635500" y="1591945"/>
            <a:ext cx="1049655" cy="1871345"/>
          </a:xfrm>
          <a:prstGeom prst="curvedConnector2">
            <a:avLst/>
          </a:prstGeom>
          <a:ln w="28575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Криволинейное соединение 11"/>
          <p:cNvCxnSpPr>
            <a:stCxn id="4" idx="2"/>
            <a:endCxn id="6" idx="0"/>
          </p:cNvCxnSpPr>
          <p:nvPr/>
        </p:nvCxnSpPr>
        <p:spPr>
          <a:xfrm rot="5400000">
            <a:off x="4487545" y="2707640"/>
            <a:ext cx="2313305" cy="903605"/>
          </a:xfrm>
          <a:prstGeom prst="curvedConnector2">
            <a:avLst/>
          </a:prstGeom>
          <a:ln w="28575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Криволинейное соединение 12"/>
          <p:cNvCxnSpPr>
            <a:stCxn id="4" idx="2"/>
          </p:cNvCxnSpPr>
          <p:nvPr/>
        </p:nvCxnSpPr>
        <p:spPr>
          <a:xfrm rot="5400000" flipV="1">
            <a:off x="4478655" y="3620770"/>
            <a:ext cx="3248660" cy="1397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Криволинейное соединение 13"/>
          <p:cNvCxnSpPr>
            <a:stCxn id="4" idx="2"/>
            <a:endCxn id="8" idx="3"/>
          </p:cNvCxnSpPr>
          <p:nvPr/>
        </p:nvCxnSpPr>
        <p:spPr>
          <a:xfrm rot="5400000" flipV="1">
            <a:off x="5461000" y="2637790"/>
            <a:ext cx="2313305" cy="1043305"/>
          </a:xfrm>
          <a:prstGeom prst="curvedConnector2">
            <a:avLst/>
          </a:prstGeom>
          <a:ln w="28575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Криволинейное соединение 14"/>
          <p:cNvCxnSpPr>
            <a:stCxn id="4" idx="2"/>
            <a:endCxn id="9" idx="3"/>
          </p:cNvCxnSpPr>
          <p:nvPr/>
        </p:nvCxnSpPr>
        <p:spPr>
          <a:xfrm rot="5400000" flipV="1">
            <a:off x="6431915" y="1666875"/>
            <a:ext cx="1049655" cy="1721485"/>
          </a:xfrm>
          <a:prstGeom prst="curvedConnector2">
            <a:avLst/>
          </a:prstGeom>
          <a:ln w="28575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898015" y="0"/>
            <a:ext cx="83007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Постановка задачі</a:t>
            </a:r>
            <a:endParaRPr lang="uk-UA" altLang="ru-RU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Прямоугольник 3"/>
          <p:cNvSpPr/>
          <p:nvPr/>
        </p:nvSpPr>
        <p:spPr>
          <a:xfrm>
            <a:off x="909320" y="161925"/>
            <a:ext cx="1037336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3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Загальна характеристика предметного середовища</a:t>
            </a:r>
            <a:endParaRPr lang="uk-UA" altLang="ru-RU" sz="3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  <p:sp>
        <p:nvSpPr>
          <p:cNvPr id="5" name="Левая скобка 4"/>
          <p:cNvSpPr/>
          <p:nvPr/>
        </p:nvSpPr>
        <p:spPr>
          <a:xfrm>
            <a:off x="404495" y="948055"/>
            <a:ext cx="219075" cy="1473200"/>
          </a:xfrm>
          <a:prstGeom prst="leftBracket">
            <a:avLst/>
          </a:prstGeom>
          <a:ln w="28575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65150" y="1049655"/>
            <a:ext cx="4217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ru-RU">
                <a:latin typeface="Lora" charset="0"/>
                <a:cs typeface="Lora" charset="0"/>
              </a:rPr>
              <a:t>Одним з ключовим понять предметної області є контроль, який проводиться в навчальному закладі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7" name="Левая скобка 6"/>
          <p:cNvSpPr/>
          <p:nvPr/>
        </p:nvSpPr>
        <p:spPr>
          <a:xfrm>
            <a:off x="404495" y="2858135"/>
            <a:ext cx="219075" cy="1473200"/>
          </a:xfrm>
          <a:prstGeom prst="leftBracket">
            <a:avLst/>
          </a:prstGeom>
          <a:ln w="28575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65150" y="3133725"/>
            <a:ext cx="4217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ru-RU">
                <a:latin typeface="Lora" charset="0"/>
                <a:cs typeface="Lora" charset="0"/>
              </a:rPr>
              <a:t>Контроль має різні типи, тому в залежності від них може мати різні види оцінювання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9" name="Левая скобка 8"/>
          <p:cNvSpPr/>
          <p:nvPr/>
        </p:nvSpPr>
        <p:spPr>
          <a:xfrm>
            <a:off x="404495" y="4652645"/>
            <a:ext cx="219075" cy="1765300"/>
          </a:xfrm>
          <a:prstGeom prst="leftBracket">
            <a:avLst/>
          </a:prstGeom>
          <a:ln w="28575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623570" y="4768215"/>
            <a:ext cx="42170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uk-UA" altLang="ru-RU">
                <a:latin typeface="Lora" charset="0"/>
                <a:cs typeface="Lora" charset="0"/>
              </a:rPr>
              <a:t>Контроль проводиться для оцінення знань певного студента, певним викладачем, за який ставиться певна оцінка у визначену дату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11" name="Левая скобка 10"/>
          <p:cNvSpPr/>
          <p:nvPr/>
        </p:nvSpPr>
        <p:spPr>
          <a:xfrm flipH="1">
            <a:off x="11282680" y="948055"/>
            <a:ext cx="219075" cy="1535430"/>
          </a:xfrm>
          <a:prstGeom prst="leftBracket">
            <a:avLst/>
          </a:prstGeom>
          <a:ln w="28575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7410450" y="948055"/>
            <a:ext cx="37350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uk-UA" altLang="ru-RU">
                <a:latin typeface="Lora" charset="0"/>
                <a:cs typeface="Lora" charset="0"/>
              </a:rPr>
              <a:t>База даних розроблена для університету загалом, тому у ній міститимуться дані по контролям студентів всіх структурних підрозділів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13" name="Левая скобка 12"/>
          <p:cNvSpPr/>
          <p:nvPr/>
        </p:nvSpPr>
        <p:spPr>
          <a:xfrm flipH="1">
            <a:off x="11282680" y="2795905"/>
            <a:ext cx="219075" cy="1535430"/>
          </a:xfrm>
          <a:prstGeom prst="leftBracket">
            <a:avLst/>
          </a:prstGeom>
          <a:ln w="28575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7668260" y="2795905"/>
            <a:ext cx="37350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uk-UA" altLang="ru-RU">
                <a:latin typeface="Lora" charset="0"/>
                <a:cs typeface="Lora" charset="0"/>
              </a:rPr>
              <a:t>Структурні підрозділи складаються з кафедр, кафедри мають викладачів і академ. групи, а академ групи складаютсья із студентів</a:t>
            </a:r>
            <a:endParaRPr lang="uk-UA" altLang="ru-RU">
              <a:latin typeface="Lora" charset="0"/>
              <a:cs typeface="Lora" charset="0"/>
            </a:endParaRPr>
          </a:p>
        </p:txBody>
      </p:sp>
      <p:sp>
        <p:nvSpPr>
          <p:cNvPr id="15" name="Левая скобка 14"/>
          <p:cNvSpPr/>
          <p:nvPr/>
        </p:nvSpPr>
        <p:spPr>
          <a:xfrm flipH="1">
            <a:off x="11282680" y="4643755"/>
            <a:ext cx="219075" cy="1535430"/>
          </a:xfrm>
          <a:prstGeom prst="leftBracket">
            <a:avLst/>
          </a:prstGeom>
          <a:ln w="28575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6095365" y="4768215"/>
            <a:ext cx="5307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uk-UA" altLang="ru-RU">
                <a:latin typeface="Lora" charset="0"/>
                <a:cs typeface="Lora" charset="0"/>
              </a:rPr>
              <a:t>Кожний об’єкт у предметній області виокремлюється своєю характерною ознакою: студент — групою, викладач — вч. званням, інші сутності — своїми типами</a:t>
            </a:r>
            <a:endParaRPr lang="uk-UA" altLang="ru-RU">
              <a:latin typeface="Lora" charset="0"/>
              <a:cs typeface="Lora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CW_DB_1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0" y="103505"/>
            <a:ext cx="6510020" cy="666623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6225" y="103505"/>
            <a:ext cx="73850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ru-RU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</a:t>
            </a:r>
            <a:endParaRPr lang="en-US" altLang="ru-RU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911205" y="30480"/>
            <a:ext cx="867410" cy="67392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uk-UA" altLang="ru-RU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МОДЕЛЬ</a:t>
            </a:r>
            <a:endParaRPr lang="uk-UA" altLang="ru-RU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3744913" y="104140"/>
            <a:ext cx="470217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СХЕМА БАЗИ ДАНИХ</a:t>
            </a:r>
            <a:endParaRPr lang="uk-UA" altLang="ru-RU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Изображение 2" descr="Untitle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0605" y="721995"/>
            <a:ext cx="4780915" cy="5715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1410970" y="321310"/>
            <a:ext cx="93700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Створення таблиць і обмежень</a:t>
            </a:r>
            <a:endParaRPr lang="uk-UA" altLang="ru-RU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1534160"/>
            <a:ext cx="3576320" cy="1894840"/>
          </a:xfrm>
          <a:prstGeom prst="rect">
            <a:avLst/>
          </a:prstGeom>
        </p:spPr>
      </p:pic>
      <p:graphicFrame>
        <p:nvGraphicFramePr>
          <p:cNvPr id="4" name="Таблица 3"/>
          <p:cNvGraphicFramePr/>
          <p:nvPr/>
        </p:nvGraphicFramePr>
        <p:xfrm>
          <a:off x="6395720" y="1359535"/>
          <a:ext cx="1524000" cy="1318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08000"/>
                <a:gridCol w="508000"/>
                <a:gridCol w="508000"/>
              </a:tblGrid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Таблица 4"/>
          <p:cNvGraphicFramePr/>
          <p:nvPr/>
        </p:nvGraphicFramePr>
        <p:xfrm>
          <a:off x="9314180" y="1676400"/>
          <a:ext cx="1524000" cy="1318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08000"/>
                <a:gridCol w="508000"/>
                <a:gridCol w="508000"/>
              </a:tblGrid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/>
          <p:nvPr/>
        </p:nvGraphicFramePr>
        <p:xfrm>
          <a:off x="6395720" y="2886075"/>
          <a:ext cx="1524000" cy="1318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08000"/>
                <a:gridCol w="508000"/>
                <a:gridCol w="508000"/>
              </a:tblGrid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7" name="Криволинейное соединение 6"/>
          <p:cNvCxnSpPr>
            <a:stCxn id="4" idx="3"/>
            <a:endCxn id="5" idx="1"/>
          </p:cNvCxnSpPr>
          <p:nvPr/>
        </p:nvCxnSpPr>
        <p:spPr>
          <a:xfrm>
            <a:off x="7919720" y="2018665"/>
            <a:ext cx="1394460" cy="31686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Криволинейное соединение 7"/>
          <p:cNvCxnSpPr>
            <a:stCxn id="5" idx="2"/>
            <a:endCxn id="6" idx="3"/>
          </p:cNvCxnSpPr>
          <p:nvPr/>
        </p:nvCxnSpPr>
        <p:spPr>
          <a:xfrm rot="5400000">
            <a:off x="8722678" y="2191703"/>
            <a:ext cx="550545" cy="215646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&quot;Без &quot;символов 9"/>
          <p:cNvSpPr/>
          <p:nvPr/>
        </p:nvSpPr>
        <p:spPr>
          <a:xfrm>
            <a:off x="6242050" y="4754880"/>
            <a:ext cx="1371600" cy="1371600"/>
          </a:xfrm>
          <a:prstGeom prst="noSmoking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8021320" y="5325110"/>
            <a:ext cx="1109345" cy="5397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12" name="Таблица 11"/>
          <p:cNvGraphicFramePr/>
          <p:nvPr/>
        </p:nvGraphicFramePr>
        <p:xfrm>
          <a:off x="9659620" y="4808220"/>
          <a:ext cx="1524000" cy="1318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08000"/>
                <a:gridCol w="508000"/>
                <a:gridCol w="508000"/>
              </a:tblGrid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3942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" y="3912235"/>
            <a:ext cx="3576320" cy="1703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3320098" y="321310"/>
            <a:ext cx="555180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Розробка тригерів</a:t>
            </a:r>
            <a:endParaRPr lang="uk-UA" altLang="ru-RU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1741805"/>
            <a:ext cx="4337050" cy="3619500"/>
          </a:xfrm>
          <a:prstGeom prst="rect">
            <a:avLst/>
          </a:prstGeom>
        </p:spPr>
      </p:pic>
      <p:sp>
        <p:nvSpPr>
          <p:cNvPr id="4" name="Банка 3"/>
          <p:cNvSpPr/>
          <p:nvPr/>
        </p:nvSpPr>
        <p:spPr>
          <a:xfrm>
            <a:off x="6941820" y="3792855"/>
            <a:ext cx="1342390" cy="1371600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Пятно 1 4"/>
          <p:cNvSpPr/>
          <p:nvPr/>
        </p:nvSpPr>
        <p:spPr>
          <a:xfrm>
            <a:off x="9467850" y="3677285"/>
            <a:ext cx="1911985" cy="1911985"/>
          </a:xfrm>
          <a:prstGeom prst="irregularSeal1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низ 6"/>
          <p:cNvSpPr/>
          <p:nvPr/>
        </p:nvSpPr>
        <p:spPr>
          <a:xfrm rot="2520000">
            <a:off x="8066405" y="2699385"/>
            <a:ext cx="306705" cy="977900"/>
          </a:xfrm>
          <a:prstGeom prst="down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трелка вниз 7"/>
          <p:cNvSpPr/>
          <p:nvPr/>
        </p:nvSpPr>
        <p:spPr>
          <a:xfrm rot="19140000">
            <a:off x="9066530" y="2719070"/>
            <a:ext cx="306705" cy="977900"/>
          </a:xfrm>
          <a:prstGeom prst="down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3" name="Изображение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7971155" y="1151255"/>
            <a:ext cx="1598295" cy="1536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1439228" y="321310"/>
            <a:ext cx="931354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Створення процедур і функцій</a:t>
            </a:r>
            <a:endParaRPr lang="uk-UA" altLang="ru-RU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" y="1781175"/>
            <a:ext cx="7000875" cy="3295650"/>
          </a:xfrm>
          <a:prstGeom prst="rect">
            <a:avLst/>
          </a:prstGeom>
        </p:spPr>
      </p:pic>
      <p:pic>
        <p:nvPicPr>
          <p:cNvPr id="105" name="Изображение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8204200" y="1893570"/>
            <a:ext cx="2934335" cy="2897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Прямоугольник 1"/>
          <p:cNvSpPr/>
          <p:nvPr/>
        </p:nvSpPr>
        <p:spPr>
          <a:xfrm>
            <a:off x="1036956" y="321310"/>
            <a:ext cx="10118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uk-UA" altLang="ru-RU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ra" charset="0"/>
                <a:cs typeface="Lora" charset="0"/>
              </a:rPr>
              <a:t>Створення ролей та користувачів</a:t>
            </a:r>
            <a:endParaRPr lang="uk-UA" altLang="ru-RU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charset="0"/>
              <a:cs typeface="Lora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151255"/>
            <a:ext cx="6334125" cy="4724400"/>
          </a:xfrm>
          <a:prstGeom prst="rect">
            <a:avLst/>
          </a:prstGeom>
        </p:spPr>
      </p:pic>
      <p:sp>
        <p:nvSpPr>
          <p:cNvPr id="4" name="Банка 3"/>
          <p:cNvSpPr/>
          <p:nvPr/>
        </p:nvSpPr>
        <p:spPr>
          <a:xfrm>
            <a:off x="9143365" y="2929890"/>
            <a:ext cx="1024890" cy="1430020"/>
          </a:xfrm>
          <a:prstGeom prst="ca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6" name="Изображение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7727950" y="4737100"/>
            <a:ext cx="1049020" cy="1007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5425" y="4737100"/>
            <a:ext cx="1038225" cy="997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Изображение 5"/>
          <p:cNvPicPr/>
          <p:nvPr/>
        </p:nvPicPr>
        <p:blipFill>
          <a:blip r:embed="rId2"/>
          <a:stretch>
            <a:fillRect/>
          </a:stretch>
        </p:blipFill>
        <p:spPr>
          <a:xfrm>
            <a:off x="7727950" y="1297305"/>
            <a:ext cx="1038225" cy="99758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Соединительная линия уступом 6"/>
          <p:cNvCxnSpPr>
            <a:stCxn id="6" idx="3"/>
            <a:endCxn id="4" idx="1"/>
          </p:cNvCxnSpPr>
          <p:nvPr/>
        </p:nvCxnSpPr>
        <p:spPr>
          <a:xfrm>
            <a:off x="8766175" y="1796415"/>
            <a:ext cx="889635" cy="1133475"/>
          </a:xfrm>
          <a:prstGeom prst="bentConnector2">
            <a:avLst/>
          </a:prstGeom>
          <a:ln w="3810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Соединительная линия уступом 7"/>
          <p:cNvCxnSpPr>
            <a:stCxn id="106" idx="0"/>
            <a:endCxn id="4" idx="2"/>
          </p:cNvCxnSpPr>
          <p:nvPr/>
        </p:nvCxnSpPr>
        <p:spPr>
          <a:xfrm rot="16200000">
            <a:off x="8151495" y="3745865"/>
            <a:ext cx="1092200" cy="890905"/>
          </a:xfrm>
          <a:prstGeom prst="bentConnector2">
            <a:avLst/>
          </a:prstGeom>
          <a:ln w="3810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Соединительная линия уступом 8"/>
          <p:cNvCxnSpPr>
            <a:stCxn id="5" idx="1"/>
            <a:endCxn id="4" idx="3"/>
          </p:cNvCxnSpPr>
          <p:nvPr/>
        </p:nvCxnSpPr>
        <p:spPr>
          <a:xfrm rot="10800000">
            <a:off x="9655175" y="4359910"/>
            <a:ext cx="729615" cy="876300"/>
          </a:xfrm>
          <a:prstGeom prst="bentConnector2">
            <a:avLst/>
          </a:prstGeom>
          <a:ln w="38100"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WPS Presentation</Application>
  <PresentationFormat>宽屏</PresentationFormat>
  <Paragraphs>61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Lora</vt:lpstr>
      <vt:lpstr>InputMono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nazar</cp:lastModifiedBy>
  <cp:revision>2</cp:revision>
  <dcterms:created xsi:type="dcterms:W3CDTF">2023-12-27T16:08:25Z</dcterms:created>
  <dcterms:modified xsi:type="dcterms:W3CDTF">2023-12-27T21:56:25Z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1049-12.2.0.13359</vt:lpwstr>
  </property>
  <property fmtid="{D5CDD505-2E9C-101B-9397-08002B2CF9AE}" pid="3" name="ICV">
    <vt:lpwstr>31948BEF4E2341EF9BCA862AE810EE6B_11</vt:lpwstr>
  </property>
</Properties>
</file>